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7" r:id="rId2"/>
    <p:sldId id="276" r:id="rId3"/>
    <p:sldId id="277" r:id="rId4"/>
    <p:sldId id="278" r:id="rId5"/>
    <p:sldId id="274" r:id="rId6"/>
    <p:sldId id="275" r:id="rId7"/>
    <p:sldId id="260" r:id="rId8"/>
    <p:sldId id="267" r:id="rId9"/>
    <p:sldId id="281" r:id="rId10"/>
    <p:sldId id="273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FF"/>
    <a:srgbClr val="00FFCC"/>
    <a:srgbClr val="FFCCFF"/>
    <a:srgbClr val="FF99FF"/>
    <a:srgbClr val="0066FF"/>
    <a:srgbClr val="0000FF"/>
    <a:srgbClr val="99FF99"/>
    <a:srgbClr val="FF00FF"/>
    <a:srgbClr val="EAF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k Ha Cheung" userId="fcbdab3c53e2cb0a" providerId="LiveId" clId="{C4F70F28-05F4-4942-96AA-DD6A0A341867}"/>
    <pc:docChg chg="delSld modSld">
      <pc:chgData name="Yuk Ha Cheung" userId="fcbdab3c53e2cb0a" providerId="LiveId" clId="{C4F70F28-05F4-4942-96AA-DD6A0A341867}" dt="2024-08-20T09:45:25.605" v="38" actId="20577"/>
      <pc:docMkLst>
        <pc:docMk/>
      </pc:docMkLst>
      <pc:sldChg chg="modSp mod">
        <pc:chgData name="Yuk Ha Cheung" userId="fcbdab3c53e2cb0a" providerId="LiveId" clId="{C4F70F28-05F4-4942-96AA-DD6A0A341867}" dt="2024-08-20T09:40:02.417" v="6" actId="6549"/>
        <pc:sldMkLst>
          <pc:docMk/>
          <pc:sldMk cId="2849131829" sldId="257"/>
        </pc:sldMkLst>
        <pc:spChg chg="mod">
          <ac:chgData name="Yuk Ha Cheung" userId="fcbdab3c53e2cb0a" providerId="LiveId" clId="{C4F70F28-05F4-4942-96AA-DD6A0A341867}" dt="2024-08-20T09:39:54.867" v="3" actId="20577"/>
          <ac:spMkLst>
            <pc:docMk/>
            <pc:sldMk cId="2849131829" sldId="257"/>
            <ac:spMk id="2" creationId="{C96B7BC4-4F23-4C0A-A2B1-087AC829B633}"/>
          </ac:spMkLst>
        </pc:spChg>
        <pc:spChg chg="mod">
          <ac:chgData name="Yuk Ha Cheung" userId="fcbdab3c53e2cb0a" providerId="LiveId" clId="{C4F70F28-05F4-4942-96AA-DD6A0A341867}" dt="2024-08-20T09:40:02.417" v="6" actId="6549"/>
          <ac:spMkLst>
            <pc:docMk/>
            <pc:sldMk cId="2849131829" sldId="257"/>
            <ac:spMk id="3" creationId="{41DE385B-CF01-4247-96CA-43958A7CBF0D}"/>
          </ac:spMkLst>
        </pc:spChg>
      </pc:sldChg>
      <pc:sldChg chg="modSp mod">
        <pc:chgData name="Yuk Ha Cheung" userId="fcbdab3c53e2cb0a" providerId="LiveId" clId="{C4F70F28-05F4-4942-96AA-DD6A0A341867}" dt="2024-08-20T09:45:25.605" v="38" actId="20577"/>
        <pc:sldMkLst>
          <pc:docMk/>
          <pc:sldMk cId="3131496534" sldId="267"/>
        </pc:sldMkLst>
        <pc:spChg chg="mod">
          <ac:chgData name="Yuk Ha Cheung" userId="fcbdab3c53e2cb0a" providerId="LiveId" clId="{C4F70F28-05F4-4942-96AA-DD6A0A341867}" dt="2024-08-20T09:45:25.605" v="38" actId="20577"/>
          <ac:spMkLst>
            <pc:docMk/>
            <pc:sldMk cId="3131496534" sldId="267"/>
            <ac:spMk id="51" creationId="{C68FA1D1-C3A7-4CC1-9529-7EDE3C684FA8}"/>
          </ac:spMkLst>
        </pc:spChg>
      </pc:sldChg>
      <pc:sldChg chg="modSp mod">
        <pc:chgData name="Yuk Ha Cheung" userId="fcbdab3c53e2cb0a" providerId="LiveId" clId="{C4F70F28-05F4-4942-96AA-DD6A0A341867}" dt="2024-08-20T09:43:58.562" v="28" actId="123"/>
        <pc:sldMkLst>
          <pc:docMk/>
          <pc:sldMk cId="3110065574" sldId="276"/>
        </pc:sldMkLst>
        <pc:spChg chg="mod">
          <ac:chgData name="Yuk Ha Cheung" userId="fcbdab3c53e2cb0a" providerId="LiveId" clId="{C4F70F28-05F4-4942-96AA-DD6A0A341867}" dt="2024-08-20T09:43:58.562" v="28" actId="123"/>
          <ac:spMkLst>
            <pc:docMk/>
            <pc:sldMk cId="3110065574" sldId="276"/>
            <ac:spMk id="10" creationId="{FA701AED-2E76-0861-313B-BC02728E2D78}"/>
          </ac:spMkLst>
        </pc:spChg>
      </pc:sldChg>
      <pc:sldChg chg="del">
        <pc:chgData name="Yuk Ha Cheung" userId="fcbdab3c53e2cb0a" providerId="LiveId" clId="{C4F70F28-05F4-4942-96AA-DD6A0A341867}" dt="2024-08-20T09:44:21.193" v="29" actId="47"/>
        <pc:sldMkLst>
          <pc:docMk/>
          <pc:sldMk cId="3400009474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8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09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28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4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13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9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9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7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3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1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1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6B7BC4-4F23-4C0A-A2B1-087AC829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230777"/>
            <a:ext cx="9520158" cy="1049235"/>
          </a:xfrm>
        </p:spPr>
        <p:txBody>
          <a:bodyPr/>
          <a:lstStyle/>
          <a:p>
            <a:r>
              <a:rPr lang="en-US" altLang="zh-TW" dirty="0">
                <a:solidFill>
                  <a:srgbClr val="9933FF"/>
                </a:solidFill>
              </a:rPr>
              <a:t>2024-2025 </a:t>
            </a:r>
            <a:r>
              <a:rPr lang="zh-TW" altLang="zh-HK" dirty="0">
                <a:solidFill>
                  <a:srgbClr val="9933FF"/>
                </a:solidFill>
              </a:rPr>
              <a:t>學生健康服務</a:t>
            </a:r>
            <a:r>
              <a:rPr lang="zh-TW" altLang="en-US" dirty="0">
                <a:solidFill>
                  <a:srgbClr val="9933FF"/>
                </a:solidFill>
              </a:rPr>
              <a:t>及</a:t>
            </a:r>
            <a:r>
              <a:rPr lang="zh-TW" altLang="zh-HK" dirty="0">
                <a:solidFill>
                  <a:srgbClr val="9933FF"/>
                </a:solidFill>
              </a:rPr>
              <a:t>學童牙科保健服務</a:t>
            </a:r>
            <a:r>
              <a:rPr lang="en-US" altLang="zh-TW" dirty="0">
                <a:solidFill>
                  <a:srgbClr val="9933FF"/>
                </a:solidFill>
              </a:rPr>
              <a:t> </a:t>
            </a:r>
            <a:endParaRPr lang="zh-HK" altLang="en-US" dirty="0">
              <a:solidFill>
                <a:srgbClr val="9933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DE385B-CF01-4247-96CA-43958A7C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280012"/>
            <a:ext cx="10400129" cy="4261243"/>
          </a:xfrm>
        </p:spPr>
        <p:txBody>
          <a:bodyPr>
            <a:normAutofit/>
          </a:bodyPr>
          <a:lstStyle/>
          <a:p>
            <a:r>
              <a:rPr lang="en-US" altLang="zh-HK" sz="2400" dirty="0"/>
              <a:t>A.</a:t>
            </a:r>
            <a:r>
              <a:rPr lang="zh-HK" altLang="en-US" sz="2400" dirty="0"/>
              <a:t>請</a:t>
            </a:r>
            <a:r>
              <a:rPr lang="zh-TW" altLang="zh-HK" sz="2400" dirty="0"/>
              <a:t>點收下列文件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申請表</a:t>
            </a:r>
            <a:r>
              <a:rPr lang="zh-TW" altLang="en-US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暨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同意書一份</a:t>
            </a: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 (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所有學生</a:t>
            </a: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)</a:t>
            </a:r>
            <a:endParaRPr lang="zh-TW" altLang="zh-HK" sz="24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參考資料</a:t>
            </a:r>
            <a:r>
              <a:rPr lang="en-US" altLang="zh-TW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2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份︰</a:t>
            </a: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(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只發給</a:t>
            </a: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P.1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學生</a:t>
            </a: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)</a:t>
            </a:r>
            <a:endParaRPr lang="en-US" altLang="zh-HK" sz="2400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標楷體" panose="03000509000000000000" pitchFamily="65" charset="-120"/>
            </a:endParaRPr>
          </a:p>
          <a:p>
            <a:pPr marL="539750" indent="0" algn="just">
              <a:lnSpc>
                <a:spcPct val="110000"/>
              </a:lnSpc>
              <a:buNone/>
            </a:pP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</a:t>
            </a:r>
            <a:r>
              <a:rPr lang="en-US" altLang="zh-TW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《</a:t>
            </a:r>
            <a:r>
              <a:rPr lang="zh-TW" altLang="zh-HK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學童牙科保健服務</a:t>
            </a:r>
            <a:r>
              <a:rPr lang="zh-TW" altLang="en-US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知多少</a:t>
            </a:r>
            <a:r>
              <a:rPr lang="en-US" altLang="zh-TW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》</a:t>
            </a:r>
            <a:r>
              <a:rPr lang="zh-TW" altLang="en-US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單張</a:t>
            </a:r>
            <a:r>
              <a:rPr lang="zh-TW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、</a:t>
            </a:r>
            <a:endParaRPr lang="en-US" altLang="zh-TW" sz="2400" kern="100" dirty="0">
              <a:effectLst/>
              <a:latin typeface="Arial" panose="020B0604020202020204" pitchFamily="34" charset="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539750" indent="0" algn="just">
              <a:lnSpc>
                <a:spcPct val="110000"/>
              </a:lnSpc>
              <a:buNone/>
            </a:pPr>
            <a:r>
              <a:rPr lang="en-US" altLang="zh-HK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</a:t>
            </a:r>
            <a:r>
              <a:rPr lang="en-US" altLang="zh-TW" sz="24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 《</a:t>
            </a:r>
            <a:r>
              <a:rPr lang="zh-TW" altLang="zh-HK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登記</a:t>
            </a:r>
            <a:r>
              <a:rPr lang="zh-TW" altLang="en-US" sz="20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成為</a:t>
            </a:r>
            <a:r>
              <a:rPr lang="zh-HK" altLang="en-US" sz="2000" b="0" i="0" dirty="0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「</a:t>
            </a:r>
            <a:r>
              <a:rPr lang="zh-TW" altLang="zh-HK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學童牙科保健服務</a:t>
            </a:r>
            <a:r>
              <a:rPr lang="zh-HK" altLang="en-US" sz="2000" b="0" i="0" dirty="0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」</a:t>
            </a:r>
            <a:r>
              <a:rPr lang="zh-TW" altLang="zh-HK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網上用戶</a:t>
            </a:r>
            <a:r>
              <a:rPr lang="en-US" altLang="zh-TW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》</a:t>
            </a:r>
            <a:r>
              <a:rPr lang="zh-TW" altLang="en-US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單張</a:t>
            </a:r>
            <a:r>
              <a:rPr lang="zh-TW" altLang="zh-HK" sz="24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、</a:t>
            </a:r>
            <a:endParaRPr lang="en-US" altLang="zh-TW" sz="2400" kern="100" dirty="0">
              <a:latin typeface="Arial" panose="020B0604020202020204" pitchFamily="34" charset="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539750" indent="0" algn="just">
              <a:lnSpc>
                <a:spcPct val="110000"/>
              </a:lnSpc>
              <a:buNone/>
            </a:pPr>
            <a:endParaRPr lang="zh-HK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4913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DB56CED6-ACD4-43B1-BE53-1B579E8C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081" name="Picture 3080">
            <a:extLst>
              <a:ext uri="{FF2B5EF4-FFF2-40B4-BE49-F238E27FC236}">
                <a16:creationId xmlns:a16="http://schemas.microsoft.com/office/drawing/2014/main" id="{5B451061-F85B-40DB-92DA-1FD61C70C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1F836F1-51D4-4090-8E0D-97877F036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CDE33292-50BA-4AED-A315-7A6ADB4B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FE93A4E5-9844-4C94-BE97-92EDCA2E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652113E9-B822-4FC0-9815-D9FD422C4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282779-45A1-29EB-A970-327DF6D4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88" y="3410199"/>
            <a:ext cx="3344833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如有問題，歡迎致電 學童牙科保健服務熱線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29286132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99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多謝合作！</a:t>
            </a:r>
            <a:endParaRPr lang="en-US" altLang="zh-HK" sz="2400" dirty="0">
              <a:solidFill>
                <a:srgbClr val="99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091" name="Straight Connector 3090">
            <a:extLst>
              <a:ext uri="{FF2B5EF4-FFF2-40B4-BE49-F238E27FC236}">
                <a16:creationId xmlns:a16="http://schemas.microsoft.com/office/drawing/2014/main" id="{54CC25F9-2E48-48AB-8BC0-F5F26454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88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093" name="Group 3092">
            <a:extLst>
              <a:ext uri="{FF2B5EF4-FFF2-40B4-BE49-F238E27FC236}">
                <a16:creationId xmlns:a16="http://schemas.microsoft.com/office/drawing/2014/main" id="{28665850-0FEB-436B-AD92-E1873CA4C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3094" name="Rectangle 3093">
              <a:extLst>
                <a:ext uri="{FF2B5EF4-FFF2-40B4-BE49-F238E27FC236}">
                  <a16:creationId xmlns:a16="http://schemas.microsoft.com/office/drawing/2014/main" id="{29497226-2365-4B3B-9781-1EA8B98DB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5863181C-F135-428D-88EE-BDA1BF33E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FFBBF4E2-8D2F-43D2-865D-87F0B3ED0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871" y="977099"/>
            <a:ext cx="6621291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llustrated gif. A girl with a ponytail shuts her eyes, nods her head and holds her palms together in prayer as smiling hearts dance around her. Text, &quot;Thank you.&quot;">
            <a:extLst>
              <a:ext uri="{FF2B5EF4-FFF2-40B4-BE49-F238E27FC236}">
                <a16:creationId xmlns:a16="http://schemas.microsoft.com/office/drawing/2014/main" id="{93C2CA4D-9A56-13D6-5F17-9D15F03593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9350" y="1116345"/>
            <a:ext cx="4460967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3098">
            <a:extLst>
              <a:ext uri="{FF2B5EF4-FFF2-40B4-BE49-F238E27FC236}">
                <a16:creationId xmlns:a16="http://schemas.microsoft.com/office/drawing/2014/main" id="{8EF1841E-483F-48D2-BEE9-419DB846F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101" name="Straight Connector 3100">
            <a:extLst>
              <a:ext uri="{FF2B5EF4-FFF2-40B4-BE49-F238E27FC236}">
                <a16:creationId xmlns:a16="http://schemas.microsoft.com/office/drawing/2014/main" id="{D59C9410-83E0-4382-9205-407BA785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5364AC3F-E350-DF4C-937C-3D6F637A18CB}"/>
              </a:ext>
            </a:extLst>
          </p:cNvPr>
          <p:cNvSpPr txBox="1"/>
          <p:nvPr/>
        </p:nvSpPr>
        <p:spPr>
          <a:xfrm>
            <a:off x="690146" y="1258121"/>
            <a:ext cx="251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儘快交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回表格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給班主任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zh-HK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367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B6496FC-CD33-C2A1-F630-418238082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6832" y="3609868"/>
            <a:ext cx="176799" cy="2621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66F28B-2248-21C5-970B-571A3008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95" y="137160"/>
            <a:ext cx="4256505" cy="6084314"/>
          </a:xfrm>
          <a:prstGeom prst="rect">
            <a:avLst/>
          </a:prstGeom>
          <a:noFill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62B7E1-078E-A43C-DED4-13EF510B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87" y="4742096"/>
            <a:ext cx="176799" cy="262151"/>
          </a:xfrm>
          <a:prstGeom prst="rect">
            <a:avLst/>
          </a:prstGeom>
        </p:spPr>
      </p:pic>
      <p:sp>
        <p:nvSpPr>
          <p:cNvPr id="10" name="標題 9">
            <a:extLst>
              <a:ext uri="{FF2B5EF4-FFF2-40B4-BE49-F238E27FC236}">
                <a16:creationId xmlns:a16="http://schemas.microsoft.com/office/drawing/2014/main" id="{FA701AED-2E76-0861-313B-BC02728E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zh-TW" altLang="en-US" dirty="0"/>
              <a:t>例子：</a:t>
            </a:r>
            <a:endParaRPr lang="zh-HK" altLang="en-US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36853867-44C4-E828-24C3-C01BE5A5F674}"/>
              </a:ext>
            </a:extLst>
          </p:cNvPr>
          <p:cNvSpPr txBox="1">
            <a:spLocks/>
          </p:cNvSpPr>
          <p:nvPr/>
        </p:nvSpPr>
        <p:spPr>
          <a:xfrm>
            <a:off x="1534696" y="804519"/>
            <a:ext cx="4959310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HK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申請表</a:t>
            </a:r>
            <a:r>
              <a:rPr lang="zh-TW" altLang="en-US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暨</a:t>
            </a:r>
            <a:r>
              <a:rPr lang="zh-TW" altLang="zh-HK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同意書</a:t>
            </a:r>
            <a:endParaRPr lang="zh-HK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CE5FC8F-34F5-BB84-4BA7-4EC59798C076}"/>
              </a:ext>
            </a:extLst>
          </p:cNvPr>
          <p:cNvSpPr/>
          <p:nvPr/>
        </p:nvSpPr>
        <p:spPr>
          <a:xfrm>
            <a:off x="8869680" y="5699760"/>
            <a:ext cx="320040" cy="228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006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250808-CD7A-A21A-FAEF-77D3CDA7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753" y="135083"/>
            <a:ext cx="9520158" cy="1049235"/>
          </a:xfrm>
        </p:spPr>
        <p:txBody>
          <a:bodyPr/>
          <a:lstStyle/>
          <a:p>
            <a:r>
              <a:rPr lang="zh-TW" altLang="zh-HK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參考資料︰</a:t>
            </a:r>
            <a:r>
              <a:rPr lang="en-US" altLang="zh-HK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 </a:t>
            </a:r>
            <a:br>
              <a:rPr lang="en-US" altLang="zh-HK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</a:br>
            <a:r>
              <a:rPr lang="en-US" altLang="zh-HK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</a:t>
            </a:r>
            <a:r>
              <a:rPr lang="en-US" altLang="zh-TW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《</a:t>
            </a:r>
            <a:r>
              <a:rPr lang="zh-TW" altLang="zh-HK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學童牙科保健服務</a:t>
            </a:r>
            <a:r>
              <a:rPr lang="zh-TW" altLang="en-US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知多少</a:t>
            </a:r>
            <a:r>
              <a:rPr lang="en-US" altLang="zh-TW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》</a:t>
            </a:r>
            <a:r>
              <a:rPr lang="zh-TW" altLang="en-US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單張</a:t>
            </a:r>
            <a:endParaRPr lang="zh-HK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B6496FC-CD33-C2A1-F630-418238082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6832" y="3609868"/>
            <a:ext cx="176799" cy="2621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62B7E1-078E-A43C-DED4-13EF510B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87" y="4742096"/>
            <a:ext cx="176799" cy="26215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31DF2B7-045C-6B5C-84FB-AF964DD8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295"/>
            <a:ext cx="12192000" cy="44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B6496FC-CD33-C2A1-F630-418238082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6832" y="3609868"/>
            <a:ext cx="176799" cy="2621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62B7E1-078E-A43C-DED4-13EF510B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87" y="4742096"/>
            <a:ext cx="176799" cy="262151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DFCA04D9-9F20-2A49-FFB2-D8B03002F19C}"/>
              </a:ext>
            </a:extLst>
          </p:cNvPr>
          <p:cNvSpPr/>
          <p:nvPr/>
        </p:nvSpPr>
        <p:spPr>
          <a:xfrm>
            <a:off x="8717280" y="5486400"/>
            <a:ext cx="320040" cy="228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1E7DEB4-935A-E8AD-D6B6-CB8383521B1B}"/>
              </a:ext>
            </a:extLst>
          </p:cNvPr>
          <p:cNvSpPr txBox="1">
            <a:spLocks/>
          </p:cNvSpPr>
          <p:nvPr/>
        </p:nvSpPr>
        <p:spPr>
          <a:xfrm>
            <a:off x="1446753" y="135084"/>
            <a:ext cx="9520158" cy="660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</a:br>
            <a:r>
              <a:rPr lang="en-US" altLang="zh-HK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</a:t>
            </a:r>
            <a:r>
              <a:rPr lang="en-US" altLang="zh-TW" sz="32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  <a:sym typeface="Wingdings" panose="05000000000000000000" pitchFamily="2" charset="2"/>
              </a:rPr>
              <a:t> 《</a:t>
            </a:r>
            <a:r>
              <a:rPr lang="zh-TW" altLang="zh-HK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登記</a:t>
            </a:r>
            <a:r>
              <a:rPr lang="zh-TW" altLang="en-US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成為</a:t>
            </a:r>
            <a:r>
              <a:rPr lang="zh-HK" altLang="en-US" b="0" i="0" dirty="0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「</a:t>
            </a:r>
            <a:r>
              <a:rPr lang="zh-TW" altLang="zh-HK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學童牙科保健服務</a:t>
            </a:r>
            <a:r>
              <a:rPr lang="zh-HK" altLang="en-US" b="0" i="0" dirty="0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」</a:t>
            </a:r>
            <a:r>
              <a:rPr lang="zh-TW" altLang="zh-HK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網上用戶</a:t>
            </a:r>
            <a:r>
              <a:rPr lang="en-US" altLang="zh-TW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》</a:t>
            </a:r>
            <a:r>
              <a:rPr lang="zh-TW" altLang="en-US" sz="3200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單張</a:t>
            </a:r>
            <a:endParaRPr lang="zh-HK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E50E839-32E9-C8B8-9721-129DEBBF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63" y="795754"/>
            <a:ext cx="7184473" cy="525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16B29E8-FB6F-8932-FCFA-50824D34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25" y="133005"/>
            <a:ext cx="4172695" cy="6003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05856E-0672-7976-5412-F7415EBF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57" y="2216598"/>
            <a:ext cx="5159676" cy="1688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77F79E56-C827-ECDC-73B3-334180248AC9}"/>
              </a:ext>
            </a:extLst>
          </p:cNvPr>
          <p:cNvSpPr/>
          <p:nvPr/>
        </p:nvSpPr>
        <p:spPr>
          <a:xfrm>
            <a:off x="4983480" y="5638800"/>
            <a:ext cx="320040" cy="228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E86D57E-4A5E-D56F-1233-34655138393E}"/>
              </a:ext>
            </a:extLst>
          </p:cNvPr>
          <p:cNvSpPr txBox="1"/>
          <p:nvPr/>
        </p:nvSpPr>
        <p:spPr>
          <a:xfrm>
            <a:off x="6096000" y="567640"/>
            <a:ext cx="337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/>
              <a:t>B. </a:t>
            </a:r>
            <a:r>
              <a:rPr lang="zh-TW" altLang="en-US" sz="2400" dirty="0"/>
              <a:t>填寫須知</a:t>
            </a:r>
            <a:endParaRPr lang="zh-HK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2C123F7-2B4A-DDAB-D5E3-4AF3D82144F4}"/>
              </a:ext>
            </a:extLst>
          </p:cNvPr>
          <p:cNvSpPr txBox="1">
            <a:spLocks/>
          </p:cNvSpPr>
          <p:nvPr/>
        </p:nvSpPr>
        <p:spPr>
          <a:xfrm>
            <a:off x="6388857" y="1278083"/>
            <a:ext cx="4959310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HK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申請表</a:t>
            </a:r>
            <a:r>
              <a:rPr lang="zh-TW" altLang="en-US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暨</a:t>
            </a:r>
            <a:r>
              <a:rPr lang="zh-TW" altLang="zh-HK" kern="100" dirty="0">
                <a:latin typeface="Arial" panose="020B060402020202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同意書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47726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D05234-59F2-438F-99BB-C1D5FE6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AFBBF0-B883-4E26-9359-B5CECFDCD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56D5FE-EB26-4C38-8EC5-E5FFE1B3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9987F4-3B90-44B5-BC28-BCB01759B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10000"/>
                </a:schemeClr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 prstMaterial="matte">
            <a:bevelT w="133350" h="508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4BF757-2C42-B74F-F2B5-45D090CBADED}"/>
              </a:ext>
            </a:extLst>
          </p:cNvPr>
          <p:cNvSpPr txBox="1"/>
          <p:nvPr/>
        </p:nvSpPr>
        <p:spPr>
          <a:xfrm>
            <a:off x="1557071" y="1584552"/>
            <a:ext cx="9099255" cy="2537251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7200" dirty="0">
                <a:solidFill>
                  <a:srgbClr val="454545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填寫申請表範例</a:t>
            </a:r>
            <a:endParaRPr lang="en-US" altLang="zh-HK" sz="7200" dirty="0">
              <a:solidFill>
                <a:srgbClr val="454545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0FE9B6F-A7A5-454C-A29B-78650855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AF83E31-E738-420B-4CB4-1089E49D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49" y="89371"/>
            <a:ext cx="8485153" cy="6658629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4810DF33-1718-4A12-A8AD-732F7FF80936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056302" y="1053665"/>
            <a:ext cx="4160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BCEF369-6227-4F56-8E0C-96C70CC7B12C}"/>
              </a:ext>
            </a:extLst>
          </p:cNvPr>
          <p:cNvSpPr txBox="1"/>
          <p:nvPr/>
        </p:nvSpPr>
        <p:spPr>
          <a:xfrm>
            <a:off x="10472370" y="82283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請加上班號</a:t>
            </a:r>
            <a:endParaRPr lang="zh-HK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C7B5D2F-AF36-4D3F-8C36-360091E51433}"/>
              </a:ext>
            </a:extLst>
          </p:cNvPr>
          <p:cNvCxnSpPr>
            <a:cxnSpLocks/>
          </p:cNvCxnSpPr>
          <p:nvPr/>
        </p:nvCxnSpPr>
        <p:spPr>
          <a:xfrm>
            <a:off x="1976907" y="3465355"/>
            <a:ext cx="1100247" cy="2321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22DA672-ECEC-42A9-A08E-4E847CB6542C}"/>
              </a:ext>
            </a:extLst>
          </p:cNvPr>
          <p:cNvSpPr txBox="1"/>
          <p:nvPr/>
        </p:nvSpPr>
        <p:spPr>
          <a:xfrm>
            <a:off x="152865" y="3026484"/>
            <a:ext cx="1814920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學生編號</a:t>
            </a:r>
            <a:r>
              <a:rPr lang="en-US" altLang="zh-TW" sz="2400" dirty="0"/>
              <a:t>︰</a:t>
            </a:r>
          </a:p>
          <a:p>
            <a:r>
              <a:rPr lang="zh-TW" altLang="en-US" sz="2400" b="1" dirty="0"/>
              <a:t>查閲成績表</a:t>
            </a:r>
            <a:r>
              <a:rPr lang="en-US" altLang="zh-TW" sz="2400" b="1" dirty="0"/>
              <a:t>/</a:t>
            </a:r>
          </a:p>
          <a:p>
            <a:r>
              <a:rPr lang="zh-TW" altLang="en-US" sz="2400" b="1" dirty="0"/>
              <a:t>小一註冊證</a:t>
            </a:r>
            <a:endParaRPr lang="zh-HK" altLang="en-US" sz="2400" b="1" dirty="0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4F9966B-D665-40CC-8824-28EFF032E011}"/>
              </a:ext>
            </a:extLst>
          </p:cNvPr>
          <p:cNvSpPr/>
          <p:nvPr/>
        </p:nvSpPr>
        <p:spPr>
          <a:xfrm>
            <a:off x="5122032" y="3503089"/>
            <a:ext cx="3129817" cy="478396"/>
          </a:xfrm>
          <a:prstGeom prst="roundRect">
            <a:avLst/>
          </a:prstGeom>
          <a:noFill/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0241574-2A39-4D3A-8C70-E202970D9C77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214819" y="3981485"/>
            <a:ext cx="1496902" cy="500877"/>
          </a:xfrm>
          <a:prstGeom prst="straightConnector1">
            <a:avLst/>
          </a:prstGeom>
          <a:ln w="38100">
            <a:solidFill>
              <a:srgbClr val="FF99FF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C4344C5-0612-417A-9456-FEEB11BEA0C2}"/>
              </a:ext>
            </a:extLst>
          </p:cNvPr>
          <p:cNvSpPr txBox="1"/>
          <p:nvPr/>
        </p:nvSpPr>
        <p:spPr>
          <a:xfrm>
            <a:off x="9711721" y="3697532"/>
            <a:ext cx="2357982" cy="156966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P.2-6</a:t>
            </a:r>
            <a:r>
              <a:rPr lang="zh-TW" altLang="en-US" sz="2400" b="1" dirty="0">
                <a:solidFill>
                  <a:srgbClr val="0070C0"/>
                </a:solidFill>
              </a:rPr>
              <a:t>查看自己的牙科手冊封標籤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r>
              <a:rPr lang="en-US" altLang="zh-HK" sz="2400" b="1" dirty="0">
                <a:solidFill>
                  <a:srgbClr val="002060"/>
                </a:solidFill>
              </a:rPr>
              <a:t>(*</a:t>
            </a:r>
            <a:r>
              <a:rPr lang="zh-TW" altLang="en-US" sz="2400" b="1" dirty="0">
                <a:solidFill>
                  <a:srgbClr val="002060"/>
                </a:solidFill>
              </a:rPr>
              <a:t>如遺失手冊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請寫上「</a:t>
            </a:r>
            <a:r>
              <a:rPr lang="zh-TW" altLang="en-US" sz="2400" b="1" dirty="0">
                <a:solidFill>
                  <a:srgbClr val="FF0000"/>
                </a:solidFill>
              </a:rPr>
              <a:t>遺失</a:t>
            </a:r>
            <a:r>
              <a:rPr lang="zh-TW" altLang="en-US" sz="2400" b="1" dirty="0">
                <a:solidFill>
                  <a:srgbClr val="002060"/>
                </a:solidFill>
              </a:rPr>
              <a:t>」</a:t>
            </a:r>
            <a:r>
              <a:rPr lang="en-US" altLang="zh-TW" sz="2400" b="1" dirty="0">
                <a:solidFill>
                  <a:srgbClr val="002060"/>
                </a:solidFill>
              </a:rPr>
              <a:t>)</a:t>
            </a:r>
            <a:endParaRPr lang="zh-HK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2906BB3D-5154-4F0B-ABC2-4D27FEF2D91D}"/>
              </a:ext>
            </a:extLst>
          </p:cNvPr>
          <p:cNvCxnSpPr>
            <a:cxnSpLocks/>
          </p:cNvCxnSpPr>
          <p:nvPr/>
        </p:nvCxnSpPr>
        <p:spPr>
          <a:xfrm flipH="1">
            <a:off x="9598689" y="2485179"/>
            <a:ext cx="744874" cy="13170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8A31897-C198-4468-AFB9-82328ED5818F}"/>
              </a:ext>
            </a:extLst>
          </p:cNvPr>
          <p:cNvCxnSpPr>
            <a:cxnSpLocks/>
          </p:cNvCxnSpPr>
          <p:nvPr/>
        </p:nvCxnSpPr>
        <p:spPr>
          <a:xfrm>
            <a:off x="1737523" y="1205665"/>
            <a:ext cx="3375366" cy="119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5B3C79B-F6A1-487F-B507-06BD238D6132}"/>
              </a:ext>
            </a:extLst>
          </p:cNvPr>
          <p:cNvSpPr txBox="1"/>
          <p:nvPr/>
        </p:nvSpPr>
        <p:spPr>
          <a:xfrm>
            <a:off x="34645" y="986597"/>
            <a:ext cx="184297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spc="300" dirty="0">
                <a:solidFill>
                  <a:srgbClr val="FF0000"/>
                </a:solidFill>
              </a:rPr>
              <a:t>勾選其中一項證件類別</a:t>
            </a:r>
            <a:r>
              <a:rPr lang="zh-TW" altLang="en-US" spc="300" dirty="0">
                <a:solidFill>
                  <a:srgbClr val="FF0000"/>
                </a:solidFill>
              </a:rPr>
              <a:t>，並</a:t>
            </a:r>
            <a:r>
              <a:rPr lang="zh-TW" altLang="en-US" b="1" spc="300" dirty="0">
                <a:solidFill>
                  <a:srgbClr val="FF0000"/>
                </a:solidFill>
              </a:rPr>
              <a:t>填該證件號碼 </a:t>
            </a:r>
            <a:r>
              <a:rPr lang="en-US" altLang="zh-TW" b="1" spc="300" dirty="0">
                <a:solidFill>
                  <a:srgbClr val="C00000"/>
                </a:solidFill>
              </a:rPr>
              <a:t>*</a:t>
            </a:r>
            <a:r>
              <a:rPr lang="zh-TW" altLang="en-US" b="1" spc="300" dirty="0">
                <a:solidFill>
                  <a:srgbClr val="C00000"/>
                </a:solidFill>
              </a:rPr>
              <a:t>香港出生</a:t>
            </a:r>
            <a:r>
              <a:rPr lang="zh-TW" altLang="en-US" spc="300" dirty="0">
                <a:solidFill>
                  <a:srgbClr val="C00000"/>
                </a:solidFill>
              </a:rPr>
              <a:t>請</a:t>
            </a:r>
            <a:r>
              <a:rPr lang="zh-TW" altLang="en-US" b="1" spc="300" dirty="0">
                <a:solidFill>
                  <a:srgbClr val="C00000"/>
                </a:solidFill>
              </a:rPr>
              <a:t>勾選第</a:t>
            </a:r>
            <a:r>
              <a:rPr lang="en-US" altLang="zh-TW" b="1" spc="300" dirty="0">
                <a:solidFill>
                  <a:srgbClr val="C00000"/>
                </a:solidFill>
              </a:rPr>
              <a:t>1</a:t>
            </a:r>
            <a:r>
              <a:rPr lang="zh-TW" altLang="en-US" spc="300" dirty="0">
                <a:solidFill>
                  <a:srgbClr val="C00000"/>
                </a:solidFill>
              </a:rPr>
              <a:t>或</a:t>
            </a:r>
            <a:r>
              <a:rPr lang="en-US" altLang="zh-TW" b="1" spc="300" dirty="0">
                <a:solidFill>
                  <a:srgbClr val="C00000"/>
                </a:solidFill>
              </a:rPr>
              <a:t>2</a:t>
            </a:r>
            <a:r>
              <a:rPr lang="zh-TW" altLang="en-US" b="1" spc="300" dirty="0">
                <a:solidFill>
                  <a:srgbClr val="C00000"/>
                </a:solidFill>
              </a:rPr>
              <a:t>項</a:t>
            </a:r>
            <a:endParaRPr lang="zh-HK" altLang="en-US" b="1" spc="300" dirty="0">
              <a:solidFill>
                <a:srgbClr val="C00000"/>
              </a:solidFill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9F203162-CF19-4BDB-AAAF-D4B1E7784C5E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1772080" y="1431070"/>
            <a:ext cx="514877" cy="2000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4758CB6E-7B84-45AD-A31E-A0573BBB5550}"/>
              </a:ext>
            </a:extLst>
          </p:cNvPr>
          <p:cNvSpPr txBox="1"/>
          <p:nvPr/>
        </p:nvSpPr>
        <p:spPr>
          <a:xfrm>
            <a:off x="2531910" y="508296"/>
            <a:ext cx="196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李            健  康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02C5E42-CAE8-41C3-90F9-47EEDA5541C0}"/>
              </a:ext>
            </a:extLst>
          </p:cNvPr>
          <p:cNvSpPr txBox="1"/>
          <p:nvPr/>
        </p:nvSpPr>
        <p:spPr>
          <a:xfrm>
            <a:off x="4929256" y="508296"/>
            <a:ext cx="62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Lee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5F3FD4A1-A5CE-4D5B-BD2C-4B7CFC63C315}"/>
              </a:ext>
            </a:extLst>
          </p:cNvPr>
          <p:cNvSpPr txBox="1"/>
          <p:nvPr/>
        </p:nvSpPr>
        <p:spPr>
          <a:xfrm>
            <a:off x="6662858" y="505642"/>
            <a:ext cx="178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Kin  Hong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ECC2CE72-23DB-4675-965F-CA45220033E1}"/>
              </a:ext>
            </a:extLst>
          </p:cNvPr>
          <p:cNvSpPr txBox="1"/>
          <p:nvPr/>
        </p:nvSpPr>
        <p:spPr>
          <a:xfrm>
            <a:off x="9230795" y="43080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4FFA7500-DFD2-4389-9364-FEB079839C6E}"/>
              </a:ext>
            </a:extLst>
          </p:cNvPr>
          <p:cNvSpPr txBox="1"/>
          <p:nvPr/>
        </p:nvSpPr>
        <p:spPr>
          <a:xfrm>
            <a:off x="8067649" y="783286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B6FBD09-1775-428B-9F1D-54D204FAE64D}"/>
              </a:ext>
            </a:extLst>
          </p:cNvPr>
          <p:cNvSpPr txBox="1"/>
          <p:nvPr/>
        </p:nvSpPr>
        <p:spPr>
          <a:xfrm>
            <a:off x="9148565" y="830506"/>
            <a:ext cx="803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1A   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5E85E631-9A1D-478E-AD75-03B436547C00}"/>
              </a:ext>
            </a:extLst>
          </p:cNvPr>
          <p:cNvSpPr txBox="1"/>
          <p:nvPr/>
        </p:nvSpPr>
        <p:spPr>
          <a:xfrm>
            <a:off x="9550122" y="875234"/>
            <a:ext cx="442183" cy="400110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28</a:t>
            </a:r>
            <a:r>
              <a:rPr lang="en-US" altLang="zh-TW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81BCF525-DD40-4BEA-A06E-AA38B8D556C0}"/>
              </a:ext>
            </a:extLst>
          </p:cNvPr>
          <p:cNvSpPr txBox="1"/>
          <p:nvPr/>
        </p:nvSpPr>
        <p:spPr>
          <a:xfrm>
            <a:off x="3120039" y="803304"/>
            <a:ext cx="2533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彩 雲 聖 若 瑟 小 學</a:t>
            </a:r>
            <a:endParaRPr lang="zh-HK" altLang="en-US" sz="2000" b="1" dirty="0">
              <a:solidFill>
                <a:srgbClr val="0000FF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633F7B0B-FBF0-40AF-BCC8-790BE598D3DF}"/>
              </a:ext>
            </a:extLst>
          </p:cNvPr>
          <p:cNvSpPr txBox="1"/>
          <p:nvPr/>
        </p:nvSpPr>
        <p:spPr>
          <a:xfrm>
            <a:off x="8337806" y="1352247"/>
            <a:ext cx="156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spc="-180" dirty="0">
                <a:solidFill>
                  <a:srgbClr val="FF0000"/>
                </a:solidFill>
                <a:sym typeface="Wingdings" panose="05000000000000000000" pitchFamily="2" charset="2"/>
              </a:rPr>
              <a:t>0 8</a:t>
            </a:r>
            <a:r>
              <a:rPr lang="zh-TW" altLang="en-US" sz="2000" b="1" spc="-180" dirty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US" altLang="zh-TW" sz="2000" b="1" spc="-180" dirty="0">
                <a:solidFill>
                  <a:srgbClr val="FF0000"/>
                </a:solidFill>
                <a:sym typeface="Wingdings" panose="05000000000000000000" pitchFamily="2" charset="2"/>
              </a:rPr>
              <a:t>0 8   2 0  1 7</a:t>
            </a:r>
            <a:endParaRPr lang="zh-HK" altLang="en-US" sz="2000" b="1" spc="-180" dirty="0">
              <a:solidFill>
                <a:srgbClr val="FF0000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BFB65A21-5DA9-4880-B48E-ECBF0294A68D}"/>
              </a:ext>
            </a:extLst>
          </p:cNvPr>
          <p:cNvSpPr txBox="1"/>
          <p:nvPr/>
        </p:nvSpPr>
        <p:spPr>
          <a:xfrm>
            <a:off x="2286957" y="1431072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0000FF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287912B5-B516-479A-9F3F-5ACD21D5A953}"/>
              </a:ext>
            </a:extLst>
          </p:cNvPr>
          <p:cNvSpPr txBox="1"/>
          <p:nvPr/>
        </p:nvSpPr>
        <p:spPr>
          <a:xfrm>
            <a:off x="4939912" y="1264907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  S</a:t>
            </a:r>
            <a:r>
              <a:rPr lang="zh-TW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8  1  2 3 4  5 6 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11968824-4582-48FA-BD97-75FB882F42BD}"/>
              </a:ext>
            </a:extLst>
          </p:cNvPr>
          <p:cNvSpPr txBox="1"/>
          <p:nvPr/>
        </p:nvSpPr>
        <p:spPr>
          <a:xfrm>
            <a:off x="8653385" y="17966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香港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A8CB652-FE9E-49D0-B6C5-A7DBCD848160}"/>
              </a:ext>
            </a:extLst>
          </p:cNvPr>
          <p:cNvSpPr txBox="1"/>
          <p:nvPr/>
        </p:nvSpPr>
        <p:spPr>
          <a:xfrm>
            <a:off x="8251849" y="3697532"/>
            <a:ext cx="14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pc="18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3888 2888</a:t>
            </a:r>
            <a:endParaRPr lang="zh-HK" altLang="en-US" spc="1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7749A0C-05B1-4DAF-B7C8-0533D1C5F6FA}"/>
              </a:ext>
            </a:extLst>
          </p:cNvPr>
          <p:cNvSpPr txBox="1"/>
          <p:nvPr/>
        </p:nvSpPr>
        <p:spPr>
          <a:xfrm>
            <a:off x="8260971" y="3226558"/>
            <a:ext cx="14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pc="18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9123 8888</a:t>
            </a:r>
            <a:endParaRPr lang="zh-HK" altLang="en-US" spc="1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39B3A5DB-3615-49E2-8D43-154B6FC0D692}"/>
              </a:ext>
            </a:extLst>
          </p:cNvPr>
          <p:cNvSpPr txBox="1"/>
          <p:nvPr/>
        </p:nvSpPr>
        <p:spPr>
          <a:xfrm>
            <a:off x="10332853" y="1987716"/>
            <a:ext cx="184297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如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不是香港出生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，請填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抵港日期</a:t>
            </a:r>
            <a:endParaRPr lang="zh-HK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281B218-1B94-403D-B8D1-E1018E7F3D69}"/>
              </a:ext>
            </a:extLst>
          </p:cNvPr>
          <p:cNvSpPr txBox="1"/>
          <p:nvPr/>
        </p:nvSpPr>
        <p:spPr>
          <a:xfrm>
            <a:off x="2750752" y="3461617"/>
            <a:ext cx="214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  </a:t>
            </a:r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zh-TW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8  1  2 3 4  5 6 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8C55BBD9-E807-45E2-B117-34C8CD6253B7}"/>
              </a:ext>
            </a:extLst>
          </p:cNvPr>
          <p:cNvSpPr/>
          <p:nvPr/>
        </p:nvSpPr>
        <p:spPr>
          <a:xfrm>
            <a:off x="8364881" y="2302405"/>
            <a:ext cx="1346840" cy="61111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9" name="右大括弧 88">
            <a:extLst>
              <a:ext uri="{FF2B5EF4-FFF2-40B4-BE49-F238E27FC236}">
                <a16:creationId xmlns:a16="http://schemas.microsoft.com/office/drawing/2014/main" id="{E5A52913-BE20-433E-AC83-217C6EF145D3}"/>
              </a:ext>
            </a:extLst>
          </p:cNvPr>
          <p:cNvSpPr/>
          <p:nvPr/>
        </p:nvSpPr>
        <p:spPr>
          <a:xfrm rot="10800000">
            <a:off x="1375042" y="4340403"/>
            <a:ext cx="1032744" cy="2407597"/>
          </a:xfrm>
          <a:prstGeom prst="rightBrace">
            <a:avLst>
              <a:gd name="adj1" fmla="val 8333"/>
              <a:gd name="adj2" fmla="val 56318"/>
            </a:avLst>
          </a:prstGeom>
          <a:ln w="57150">
            <a:solidFill>
              <a:srgbClr val="99FF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8BAD202A-2448-47F3-842C-9437AD19DFD5}"/>
              </a:ext>
            </a:extLst>
          </p:cNvPr>
          <p:cNvSpPr txBox="1"/>
          <p:nvPr/>
        </p:nvSpPr>
        <p:spPr>
          <a:xfrm>
            <a:off x="67717" y="4318808"/>
            <a:ext cx="1678708" cy="203132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如子女</a:t>
            </a:r>
            <a:r>
              <a:rPr lang="zh-TW" altLang="en-US" b="1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患有相關疾病</a:t>
            </a:r>
            <a:r>
              <a:rPr lang="zh-TW" altLang="en-US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，請</a:t>
            </a:r>
            <a:r>
              <a:rPr lang="zh-TW" altLang="en-US" b="1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勾選</a:t>
            </a:r>
            <a:r>
              <a:rPr lang="zh-TW" altLang="en-US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，並</a:t>
            </a:r>
            <a:r>
              <a:rPr lang="zh-TW" altLang="en-US" b="1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提交病歷副本。</a:t>
            </a:r>
            <a:endParaRPr lang="en-US" altLang="zh-TW" b="1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如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健康正常，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可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用直線刪去此部份。</a:t>
            </a:r>
            <a:endParaRPr lang="zh-HK" altLang="en-US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3AA1CCE4-EB84-4A96-8DE0-32FE3AC11552}"/>
              </a:ext>
            </a:extLst>
          </p:cNvPr>
          <p:cNvCxnSpPr>
            <a:cxnSpLocks/>
          </p:cNvCxnSpPr>
          <p:nvPr/>
        </p:nvCxnSpPr>
        <p:spPr>
          <a:xfrm flipV="1">
            <a:off x="2480279" y="4340403"/>
            <a:ext cx="6435121" cy="2265639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66122A-02E3-BC3B-85C3-12216F030EBB}"/>
              </a:ext>
            </a:extLst>
          </p:cNvPr>
          <p:cNvSpPr txBox="1"/>
          <p:nvPr/>
        </p:nvSpPr>
        <p:spPr>
          <a:xfrm>
            <a:off x="1238047" y="4552777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1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58FAD2-97BE-3640-C0C5-7F76C3B17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507" y="592166"/>
            <a:ext cx="8108333" cy="4018708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AC6088A0-8544-44DE-993C-D588A5709362}"/>
              </a:ext>
            </a:extLst>
          </p:cNvPr>
          <p:cNvCxnSpPr>
            <a:cxnSpLocks/>
          </p:cNvCxnSpPr>
          <p:nvPr/>
        </p:nvCxnSpPr>
        <p:spPr>
          <a:xfrm flipV="1">
            <a:off x="2138674" y="3147568"/>
            <a:ext cx="2326794" cy="788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F56B605-88CE-42A9-B2FA-6D96A0202F69}"/>
              </a:ext>
            </a:extLst>
          </p:cNvPr>
          <p:cNvCxnSpPr>
            <a:cxnSpLocks/>
          </p:cNvCxnSpPr>
          <p:nvPr/>
        </p:nvCxnSpPr>
        <p:spPr>
          <a:xfrm flipV="1">
            <a:off x="2138674" y="3456664"/>
            <a:ext cx="2326794" cy="4259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7DEB132F-7F25-4F4B-A898-44AC6DB473A3}"/>
              </a:ext>
            </a:extLst>
          </p:cNvPr>
          <p:cNvSpPr txBox="1"/>
          <p:nvPr/>
        </p:nvSpPr>
        <p:spPr>
          <a:xfrm>
            <a:off x="295698" y="3114638"/>
            <a:ext cx="18429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請</a:t>
            </a:r>
            <a:r>
              <a:rPr lang="zh-TW" altLang="en-US" sz="2400" b="1" dirty="0">
                <a:solidFill>
                  <a:srgbClr val="FF0000"/>
                </a:solidFill>
              </a:rPr>
              <a:t>家長</a:t>
            </a:r>
            <a:r>
              <a:rPr lang="zh-TW" altLang="en-US" sz="2400" b="1" u="sng" dirty="0">
                <a:solidFill>
                  <a:srgbClr val="FF0000"/>
                </a:solidFill>
              </a:rPr>
              <a:t>緊記簽名</a:t>
            </a:r>
            <a:r>
              <a:rPr lang="zh-TW" altLang="en-US" sz="2400" dirty="0">
                <a:solidFill>
                  <a:srgbClr val="FF0000"/>
                </a:solidFill>
              </a:rPr>
              <a:t>及</a:t>
            </a:r>
            <a:r>
              <a:rPr lang="zh-TW" altLang="en-US" sz="2400" b="1" u="sng" dirty="0">
                <a:solidFill>
                  <a:srgbClr val="FF0000"/>
                </a:solidFill>
              </a:rPr>
              <a:t>填上姓名</a:t>
            </a:r>
            <a:endParaRPr lang="zh-HK" alt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4C91F62-64C6-4D3B-928F-9E905BB9CF6C}"/>
              </a:ext>
            </a:extLst>
          </p:cNvPr>
          <p:cNvSpPr/>
          <p:nvPr/>
        </p:nvSpPr>
        <p:spPr>
          <a:xfrm>
            <a:off x="9076145" y="2672797"/>
            <a:ext cx="920469" cy="490455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noFill/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2906BB3D-5154-4F0B-ABC2-4D27FEF2D91D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861814" y="3091427"/>
            <a:ext cx="533937" cy="68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EE0B603-7DD6-41E3-9BF1-EEAEB355AE05}"/>
              </a:ext>
            </a:extLst>
          </p:cNvPr>
          <p:cNvSpPr txBox="1"/>
          <p:nvPr/>
        </p:nvSpPr>
        <p:spPr>
          <a:xfrm>
            <a:off x="10334899" y="2625667"/>
            <a:ext cx="1842976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勾選適當的選項</a:t>
            </a:r>
            <a:endParaRPr lang="zh-HK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04B063E8-5B7E-4F14-BDA0-2BC89276E5A6}"/>
              </a:ext>
            </a:extLst>
          </p:cNvPr>
          <p:cNvSpPr txBox="1"/>
          <p:nvPr/>
        </p:nvSpPr>
        <p:spPr>
          <a:xfrm>
            <a:off x="140250" y="287807"/>
            <a:ext cx="203913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勾選參加項目</a:t>
            </a:r>
            <a:endParaRPr lang="zh-HK" altLang="en-US" sz="2400" b="1" i="1" dirty="0">
              <a:solidFill>
                <a:srgbClr val="0070C0"/>
              </a:solidFill>
            </a:endParaRP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EA92ABA-C1E7-4896-83EB-3D15B3300562}"/>
              </a:ext>
            </a:extLst>
          </p:cNvPr>
          <p:cNvCxnSpPr>
            <a:cxnSpLocks/>
          </p:cNvCxnSpPr>
          <p:nvPr/>
        </p:nvCxnSpPr>
        <p:spPr>
          <a:xfrm>
            <a:off x="2098574" y="715830"/>
            <a:ext cx="1048927" cy="140290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74823667-516B-49D7-891D-DE2A1DAAFAE8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179385" y="518640"/>
            <a:ext cx="986940" cy="44173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FA7EF11C-4079-4AE5-8DFC-51CBC46EE50F}"/>
              </a:ext>
            </a:extLst>
          </p:cNvPr>
          <p:cNvSpPr/>
          <p:nvPr/>
        </p:nvSpPr>
        <p:spPr>
          <a:xfrm>
            <a:off x="3036163" y="900630"/>
            <a:ext cx="477977" cy="1682771"/>
          </a:xfrm>
          <a:prstGeom prst="round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5021156-D05F-4457-8952-45C8FFBE31C2}"/>
              </a:ext>
            </a:extLst>
          </p:cNvPr>
          <p:cNvSpPr txBox="1"/>
          <p:nvPr/>
        </p:nvSpPr>
        <p:spPr>
          <a:xfrm>
            <a:off x="4739345" y="5127871"/>
            <a:ext cx="32624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請填寫學生姓名及住址</a:t>
            </a:r>
            <a:endParaRPr lang="zh-HK" altLang="en-US" sz="2400" b="1" dirty="0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F2653881-B368-48CC-8103-3A5B31DFAB7A}"/>
              </a:ext>
            </a:extLst>
          </p:cNvPr>
          <p:cNvCxnSpPr>
            <a:cxnSpLocks/>
          </p:cNvCxnSpPr>
          <p:nvPr/>
        </p:nvCxnSpPr>
        <p:spPr>
          <a:xfrm flipH="1" flipV="1">
            <a:off x="6205491" y="4065974"/>
            <a:ext cx="198374" cy="10618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F3992E18-9DAD-43E9-A44E-34576B9D1B01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6370561" y="4065975"/>
            <a:ext cx="420856" cy="10618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4519C3D-C18A-4F3B-B25C-E837FE1032DE}"/>
              </a:ext>
            </a:extLst>
          </p:cNvPr>
          <p:cNvSpPr txBox="1"/>
          <p:nvPr/>
        </p:nvSpPr>
        <p:spPr>
          <a:xfrm>
            <a:off x="3099402" y="886017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E643BAB-45B1-45CF-8DFD-BFF1AED47159}"/>
              </a:ext>
            </a:extLst>
          </p:cNvPr>
          <p:cNvSpPr txBox="1"/>
          <p:nvPr/>
        </p:nvSpPr>
        <p:spPr>
          <a:xfrm>
            <a:off x="3081829" y="177497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8C68DBF-1F2A-4D8C-8043-A5DBFCD4712C}"/>
              </a:ext>
            </a:extLst>
          </p:cNvPr>
          <p:cNvSpPr txBox="1"/>
          <p:nvPr/>
        </p:nvSpPr>
        <p:spPr>
          <a:xfrm>
            <a:off x="5309996" y="3181294"/>
            <a:ext cx="127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李 平 安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AD03127-028E-4C97-B410-4819731A9DFA}"/>
              </a:ext>
            </a:extLst>
          </p:cNvPr>
          <p:cNvSpPr txBox="1"/>
          <p:nvPr/>
        </p:nvSpPr>
        <p:spPr>
          <a:xfrm>
            <a:off x="5414237" y="287644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Matura MT Script Capitals" panose="03020802060602070202" pitchFamily="66" charset="0"/>
              </a:rPr>
              <a:t>LEE</a:t>
            </a:r>
            <a:endParaRPr lang="zh-HK" altLang="en-US" dirty="0">
              <a:solidFill>
                <a:srgbClr val="FF00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68FA1D1-C3A7-4CC1-9529-7EDE3C684FA8}"/>
              </a:ext>
            </a:extLst>
          </p:cNvPr>
          <p:cNvSpPr txBox="1"/>
          <p:nvPr/>
        </p:nvSpPr>
        <p:spPr>
          <a:xfrm>
            <a:off x="8579108" y="315247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pc="18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24-8-2024</a:t>
            </a:r>
            <a:endParaRPr lang="zh-HK" altLang="en-US" spc="1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83DC30FF-00B4-472E-B8A8-0518B60A8686}"/>
              </a:ext>
            </a:extLst>
          </p:cNvPr>
          <p:cNvSpPr txBox="1"/>
          <p:nvPr/>
        </p:nvSpPr>
        <p:spPr>
          <a:xfrm>
            <a:off x="9227344" y="2714887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2000" b="1" dirty="0">
              <a:solidFill>
                <a:srgbClr val="FF0000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4E244107-F90E-4CD0-85F8-6F23ED853A87}"/>
              </a:ext>
            </a:extLst>
          </p:cNvPr>
          <p:cNvSpPr txBox="1"/>
          <p:nvPr/>
        </p:nvSpPr>
        <p:spPr>
          <a:xfrm>
            <a:off x="4103401" y="3704958"/>
            <a:ext cx="196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李  健  康</a:t>
            </a:r>
            <a:endParaRPr lang="zh-HK" altLang="en-US" b="1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3A3C60C-0B78-4F05-ABC2-103E8CE4F1E0}"/>
              </a:ext>
            </a:extLst>
          </p:cNvPr>
          <p:cNvSpPr txBox="1"/>
          <p:nvPr/>
        </p:nvSpPr>
        <p:spPr>
          <a:xfrm>
            <a:off x="8168609" y="3711414"/>
            <a:ext cx="196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李  健  康</a:t>
            </a:r>
            <a:endParaRPr lang="zh-HK" altLang="en-US" b="1" dirty="0">
              <a:solidFill>
                <a:srgbClr val="FF0000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41E59A2-6B1F-4E8A-8320-C8599C619C09}"/>
              </a:ext>
            </a:extLst>
          </p:cNvPr>
          <p:cNvSpPr txBox="1"/>
          <p:nvPr/>
        </p:nvSpPr>
        <p:spPr>
          <a:xfrm>
            <a:off x="3730602" y="4014326"/>
            <a:ext cx="2483854" cy="49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九龍幸福邨幸運樓</a:t>
            </a:r>
            <a:r>
              <a:rPr lang="en-US" altLang="zh-TW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18</a:t>
            </a: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樓</a:t>
            </a:r>
            <a:r>
              <a:rPr lang="en-US" altLang="zh-TW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1828</a:t>
            </a: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室</a:t>
            </a:r>
            <a:endParaRPr lang="zh-HK" altLang="en-US" sz="1600" b="1" dirty="0">
              <a:solidFill>
                <a:srgbClr val="0066FF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1793D9D5-B7B4-4F2D-AE0D-1E0F3453B889}"/>
              </a:ext>
            </a:extLst>
          </p:cNvPr>
          <p:cNvSpPr txBox="1"/>
          <p:nvPr/>
        </p:nvSpPr>
        <p:spPr>
          <a:xfrm>
            <a:off x="7830200" y="3973475"/>
            <a:ext cx="2483854" cy="49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九龍幸福邨幸運樓</a:t>
            </a:r>
            <a:r>
              <a:rPr lang="en-US" altLang="zh-TW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18</a:t>
            </a: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樓</a:t>
            </a:r>
            <a:r>
              <a:rPr lang="en-US" altLang="zh-TW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1828</a:t>
            </a:r>
            <a:r>
              <a:rPr lang="zh-TW" altLang="en-US" sz="1600" b="1" dirty="0">
                <a:solidFill>
                  <a:srgbClr val="0066FF"/>
                </a:solidFill>
                <a:sym typeface="Wingdings" panose="05000000000000000000" pitchFamily="2" charset="2"/>
              </a:rPr>
              <a:t>室</a:t>
            </a:r>
            <a:endParaRPr lang="zh-HK" altLang="en-US" sz="1600" b="1" dirty="0">
              <a:solidFill>
                <a:srgbClr val="0066FF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D5A4D7-5EB4-651D-A425-ACAB7063B71D}"/>
              </a:ext>
            </a:extLst>
          </p:cNvPr>
          <p:cNvSpPr txBox="1"/>
          <p:nvPr/>
        </p:nvSpPr>
        <p:spPr>
          <a:xfrm>
            <a:off x="259153" y="1480936"/>
            <a:ext cx="218521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如</a:t>
            </a:r>
            <a:r>
              <a:rPr lang="zh-TW" altLang="en-US" sz="3600" b="1" u="sng" dirty="0"/>
              <a:t>不參加</a:t>
            </a:r>
            <a:r>
              <a:rPr lang="zh-TW" altLang="en-US" sz="2400" b="1" dirty="0"/>
              <a:t>，</a:t>
            </a:r>
            <a:endParaRPr lang="en-US" altLang="zh-TW" sz="2400" b="1" dirty="0"/>
          </a:p>
          <a:p>
            <a:r>
              <a:rPr lang="zh-TW" altLang="en-US" sz="2400" b="1" dirty="0"/>
              <a:t>請留空方格□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3149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57490E-015C-8F56-8C6F-EC30302ECD5F}"/>
              </a:ext>
            </a:extLst>
          </p:cNvPr>
          <p:cNvSpPr/>
          <p:nvPr/>
        </p:nvSpPr>
        <p:spPr>
          <a:xfrm>
            <a:off x="1580481" y="483215"/>
            <a:ext cx="9285639" cy="4946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參加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學童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牙科保健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服務，</a:t>
            </a:r>
            <a:endParaRPr lang="en-US" altLang="zh-TW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學校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會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代為呈交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學童的</a:t>
            </a:r>
            <a:endParaRPr lang="en-US" altLang="zh-TW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身份證明文件副本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給衛生署，辦理申請手續。</a:t>
            </a:r>
          </a:p>
        </p:txBody>
      </p:sp>
    </p:spTree>
    <p:extLst>
      <p:ext uri="{BB962C8B-B14F-4D97-AF65-F5344CB8AC3E}">
        <p14:creationId xmlns:p14="http://schemas.microsoft.com/office/powerpoint/2010/main" val="2521984558"/>
      </p:ext>
    </p:extLst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圖庫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2220</TotalTime>
  <Words>374</Words>
  <Application>Microsoft Office PowerPoint</Application>
  <PresentationFormat>寬螢幕</PresentationFormat>
  <Paragraphs>61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微軟正黑體 Light</vt:lpstr>
      <vt:lpstr>標楷體</vt:lpstr>
      <vt:lpstr>Arial</vt:lpstr>
      <vt:lpstr>Matura MT Script Capitals</vt:lpstr>
      <vt:lpstr>Palatino Linotype</vt:lpstr>
      <vt:lpstr>Roboto</vt:lpstr>
      <vt:lpstr>Times New Roman</vt:lpstr>
      <vt:lpstr>Wingdings</vt:lpstr>
      <vt:lpstr>圖庫</vt:lpstr>
      <vt:lpstr>2024-2025 學生健康服務及學童牙科保健服務 </vt:lpstr>
      <vt:lpstr>例子：</vt:lpstr>
      <vt:lpstr>參考資料︰  《學童牙科保健服務知多少》單張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如有問題，歡迎致電 學童牙科保健服務熱線29286132，多謝合作！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學生保健服務</dc:title>
  <dc:creator>Catherine Lee</dc:creator>
  <cp:lastModifiedBy>Yuk Ha Cheung</cp:lastModifiedBy>
  <cp:revision>64</cp:revision>
  <cp:lastPrinted>2023-08-24T07:48:38Z</cp:lastPrinted>
  <dcterms:created xsi:type="dcterms:W3CDTF">2019-08-26T08:13:47Z</dcterms:created>
  <dcterms:modified xsi:type="dcterms:W3CDTF">2024-08-20T09:45:29Z</dcterms:modified>
</cp:coreProperties>
</file>